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Libre Franklin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3" roundtripDataSignature="AMtx7miTQIzyNoFELtEfuQKj2F1C+mLd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2A058F-293C-41ED-889C-F5A64D81EA4A}">
  <a:tblStyle styleId="{492A058F-293C-41ED-889C-F5A64D81EA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ibreFranklin-bold.fntdata"/><Relationship Id="rId25" Type="http://schemas.openxmlformats.org/officeDocument/2006/relationships/font" Target="fonts/LibreFranklin-regular.fntdata"/><Relationship Id="rId28" Type="http://schemas.openxmlformats.org/officeDocument/2006/relationships/font" Target="fonts/LibreFranklin-boldItalic.fntdata"/><Relationship Id="rId27" Type="http://schemas.openxmlformats.org/officeDocument/2006/relationships/font" Target="fonts/LibreFranklin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612a9496c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612a9496c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6091433e5b_6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6091433e5b_6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9988e9d12d_1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9988e9d12d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091433e5b_6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091433e5b_6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091433e5b_3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091433e5b_3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0275fdcce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0275fdcc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091433e5b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6091433e5b_2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091433e5b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26091433e5b_2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4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Bookman Old Style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17" name="Google Shape;17;p14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2"/>
          <p:cNvSpPr/>
          <p:nvPr>
            <p:ph idx="2" type="pic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88" name="Google Shape;88;p22"/>
          <p:cNvSpPr txBox="1"/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ookman Old Style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90" name="Google Shape;90;p2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15"/>
          <p:cNvSpPr txBox="1"/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ookman Old Style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" type="body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2" type="body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4" name="Google Shape;34;p15"/>
          <p:cNvSpPr txBox="1"/>
          <p:nvPr>
            <p:ph idx="10" type="dt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1" type="ftr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6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3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Bookman Old Style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cxnSp>
        <p:nvCxnSpPr>
          <p:cNvPr id="46" name="Google Shape;46;p13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1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8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Bookman Old Style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" type="body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60" name="Google Shape;60;p18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8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" type="body"/>
          </p:nvPr>
        </p:nvSpPr>
        <p:spPr>
          <a:xfrm>
            <a:off x="109728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2" type="body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109728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4" name="Google Shape;74;p20"/>
          <p:cNvSpPr txBox="1"/>
          <p:nvPr>
            <p:ph idx="2" type="body"/>
          </p:nvPr>
        </p:nvSpPr>
        <p:spPr>
          <a:xfrm>
            <a:off x="109728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3" type="body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6" name="Google Shape;76;p20"/>
          <p:cNvSpPr txBox="1"/>
          <p:nvPr>
            <p:ph idx="4" type="body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700"/>
              <a:buFont typeface="Bookman Old Style"/>
              <a:buNone/>
              <a:defRPr b="0" i="0" sz="47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2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alibri"/>
              <a:buChar char=" "/>
              <a:defRPr b="0" i="0" sz="1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Calibri"/>
              <a:buChar char="◦"/>
              <a:defRPr b="0" i="0" sz="1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  <p:cxnSp>
        <p:nvCxnSpPr>
          <p:cNvPr id="12" name="Google Shape;12;p12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700"/>
              <a:buFont typeface="Bookman Old Style"/>
              <a:buNone/>
              <a:defRPr b="0" i="0" sz="47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" name="Google Shape;24;p11"/>
          <p:cNvSpPr txBox="1"/>
          <p:nvPr>
            <p:ph idx="1" type="body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925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alibri"/>
              <a:buChar char=" "/>
              <a:defRPr b="0" i="0" sz="1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Calibri"/>
              <a:buChar char="◦"/>
              <a:defRPr b="0" i="0" sz="1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111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5" name="Google Shape;25;p1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7" name="Google Shape;27;p1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  <p:cxnSp>
        <p:nvCxnSpPr>
          <p:cNvPr id="28" name="Google Shape;28;p11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hyperlink" Target="https://s.id/GenderReco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hyperlink" Target="https://mmlab.ie.cuhk.edu.hk/projects/CelebA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170700" y="1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8" name="Google Shape;98;p1"/>
          <p:cNvSpPr txBox="1"/>
          <p:nvPr>
            <p:ph type="ctrTitle"/>
          </p:nvPr>
        </p:nvSpPr>
        <p:spPr>
          <a:xfrm>
            <a:off x="603400" y="87449"/>
            <a:ext cx="6253200" cy="3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Bookman Old Style"/>
              <a:buNone/>
            </a:pPr>
            <a:r>
              <a:rPr lang="en-ID" sz="5400"/>
              <a:t>Face Recognition System using VGG, ResNet &amp; GoogleNet</a:t>
            </a:r>
            <a:r>
              <a:rPr lang="en-ID" sz="5400"/>
              <a:t> </a:t>
            </a:r>
            <a:br>
              <a:rPr lang="en-ID" sz="5400"/>
            </a:br>
            <a:br>
              <a:rPr lang="en-ID" sz="8000"/>
            </a:br>
            <a:r>
              <a:rPr lang="en-ID" sz="4000"/>
              <a:t>Project 1</a:t>
            </a:r>
            <a:endParaRPr sz="8000"/>
          </a:p>
        </p:txBody>
      </p:sp>
      <p:cxnSp>
        <p:nvCxnSpPr>
          <p:cNvPr id="99" name="Google Shape;99;p1"/>
          <p:cNvCxnSpPr/>
          <p:nvPr/>
        </p:nvCxnSpPr>
        <p:spPr>
          <a:xfrm>
            <a:off x="744179" y="4498925"/>
            <a:ext cx="5636107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0" name="Google Shape;10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6685" y="-1"/>
            <a:ext cx="4635316" cy="68579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ace Recognition Icon 1903278" id="101" name="Google Shape;10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22145" y="708094"/>
            <a:ext cx="68579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"/>
          <p:cNvSpPr txBox="1"/>
          <p:nvPr/>
        </p:nvSpPr>
        <p:spPr>
          <a:xfrm>
            <a:off x="676224" y="3773550"/>
            <a:ext cx="3390300" cy="2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i="0" sz="1800" u="sng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rPr i="0" lang="en-ID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CV D -  Alan 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Turing's</a:t>
            </a:r>
            <a:r>
              <a:rPr i="0" lang="en-ID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Teams :</a:t>
            </a:r>
            <a:endParaRPr i="0" sz="18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Satriaji Najha Darmawan</a:t>
            </a:r>
            <a:endParaRPr i="0" sz="16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Tri Wahyu Prabowo</a:t>
            </a:r>
            <a:endParaRPr i="0" sz="2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Nadya Novalina</a:t>
            </a:r>
            <a:endParaRPr i="0" sz="16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Ricky Utama Kurnia</a:t>
            </a:r>
            <a:endParaRPr i="0" sz="16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M. Furqon Kurnianto</a:t>
            </a:r>
            <a:endParaRPr i="0" sz="16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Libre Franklin"/>
              <a:buChar char="•"/>
            </a:pPr>
            <a:r>
              <a:rPr i="0" lang="en-ID" sz="16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Yurixa Sakhinatul Putri</a:t>
            </a:r>
            <a:endParaRPr i="0" sz="2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177292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8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00533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2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6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6"/>
          <p:cNvSpPr txBox="1"/>
          <p:nvPr/>
        </p:nvSpPr>
        <p:spPr>
          <a:xfrm>
            <a:off x="125895" y="143966"/>
            <a:ext cx="60960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Model Development</a:t>
            </a:r>
            <a:endParaRPr b="1"/>
          </a:p>
        </p:txBody>
      </p:sp>
      <p:sp>
        <p:nvSpPr>
          <p:cNvPr id="182" name="Google Shape;182;p6"/>
          <p:cNvSpPr txBox="1"/>
          <p:nvPr/>
        </p:nvSpPr>
        <p:spPr>
          <a:xfrm>
            <a:off x="6604425" y="4300675"/>
            <a:ext cx="41376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Class Weight (Imbalance Data):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●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Female : 0.833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●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Male : 1.25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3" name="Google Shape;183;p6"/>
          <p:cNvSpPr txBox="1"/>
          <p:nvPr/>
        </p:nvSpPr>
        <p:spPr>
          <a:xfrm>
            <a:off x="564675" y="987975"/>
            <a:ext cx="3969600" cy="17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Base Model 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VGG19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VGG16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ResNet50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ResNet101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GoogleNet (Kaggle Model)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4" name="Google Shape;184;p6"/>
          <p:cNvSpPr txBox="1"/>
          <p:nvPr/>
        </p:nvSpPr>
        <p:spPr>
          <a:xfrm>
            <a:off x="564675" y="3169725"/>
            <a:ext cx="5694300" cy="27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Hyperparameter 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Optimizer: Adam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Learning rate: 0.0001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Image Size: 218 x 178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Batch Size: 32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Epoch : 25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Callbacks: Early Stopping, Model Checkpoint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Loss Function : Binary Crossentropy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Metrics : Accuracy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85" name="Google Shape;18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0" y="1062475"/>
            <a:ext cx="3810000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6"/>
          <p:cNvSpPr txBox="1"/>
          <p:nvPr/>
        </p:nvSpPr>
        <p:spPr>
          <a:xfrm>
            <a:off x="6604425" y="3169713"/>
            <a:ext cx="3000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Learning </a:t>
            </a: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Model 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Fine Tuning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Transfer Learning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1" name="Google Shape;191;g2612a9496ca_0_10"/>
          <p:cNvCxnSpPr/>
          <p:nvPr/>
        </p:nvCxnSpPr>
        <p:spPr>
          <a:xfrm>
            <a:off x="251791" y="7288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2" name="Google Shape;192;g2612a9496ca_0_10"/>
          <p:cNvSpPr txBox="1"/>
          <p:nvPr/>
        </p:nvSpPr>
        <p:spPr>
          <a:xfrm>
            <a:off x="125895" y="143966"/>
            <a:ext cx="60960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Model Development</a:t>
            </a:r>
            <a:endParaRPr b="1"/>
          </a:p>
        </p:txBody>
      </p:sp>
      <p:sp>
        <p:nvSpPr>
          <p:cNvPr id="193" name="Google Shape;193;g2612a9496ca_0_10"/>
          <p:cNvSpPr txBox="1"/>
          <p:nvPr/>
        </p:nvSpPr>
        <p:spPr>
          <a:xfrm>
            <a:off x="578050" y="1126275"/>
            <a:ext cx="3969600" cy="17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Base Model 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VGG19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VGG16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ResNet50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ResNet101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GoogleNet (Kaggle Model)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4" name="Google Shape;194;g2612a9496ca_0_10"/>
          <p:cNvSpPr txBox="1"/>
          <p:nvPr/>
        </p:nvSpPr>
        <p:spPr>
          <a:xfrm>
            <a:off x="5341425" y="2824450"/>
            <a:ext cx="6096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Struktur</a:t>
            </a:r>
            <a:r>
              <a:rPr b="1"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model:</a:t>
            </a:r>
            <a:endParaRPr b="1"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model = models.Sequential()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model.add(base_model)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model.add(layers.Flatten())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model.add(layers.Dense(</a:t>
            </a:r>
            <a:r>
              <a:rPr lang="en-ID" sz="1900">
                <a:solidFill>
                  <a:srgbClr val="116644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256</a:t>
            </a: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activation=</a:t>
            </a:r>
            <a:r>
              <a:rPr lang="en-ID" sz="1900">
                <a:solidFill>
                  <a:srgbClr val="A31515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'relu'</a:t>
            </a: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))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model.add(layers.Dropout(</a:t>
            </a:r>
            <a:r>
              <a:rPr lang="en-ID" sz="1900">
                <a:solidFill>
                  <a:srgbClr val="116644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0.5</a:t>
            </a: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))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model.add(layers.Dense(</a:t>
            </a:r>
            <a:r>
              <a:rPr lang="en-ID" sz="1900">
                <a:solidFill>
                  <a:srgbClr val="116644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</a:t>
            </a: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activation=</a:t>
            </a:r>
            <a:r>
              <a:rPr lang="en-ID" sz="1900">
                <a:solidFill>
                  <a:srgbClr val="A31515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'sigmoid'</a:t>
            </a:r>
            <a:r>
              <a:rPr lang="en-ID" sz="19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))</a:t>
            </a:r>
            <a:endParaRPr sz="19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95" name="Google Shape;195;g2612a9496c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420" y="1062475"/>
            <a:ext cx="38100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7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7"/>
          <p:cNvSpPr txBox="1"/>
          <p:nvPr/>
        </p:nvSpPr>
        <p:spPr>
          <a:xfrm>
            <a:off x="125895" y="143966"/>
            <a:ext cx="60960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0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Training &amp; Optimization</a:t>
            </a:r>
            <a:endParaRPr/>
          </a:p>
        </p:txBody>
      </p:sp>
      <p:graphicFrame>
        <p:nvGraphicFramePr>
          <p:cNvPr id="202" name="Google Shape;202;p7"/>
          <p:cNvGraphicFramePr/>
          <p:nvPr/>
        </p:nvGraphicFramePr>
        <p:xfrm>
          <a:off x="692975" y="111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{492A058F-293C-41ED-889C-F5A64D81EA4A}</a:tableStyleId>
              </a:tblPr>
              <a:tblGrid>
                <a:gridCol w="581175"/>
                <a:gridCol w="1199475"/>
                <a:gridCol w="1399625"/>
                <a:gridCol w="1297750"/>
                <a:gridCol w="1799050"/>
                <a:gridCol w="1482175"/>
                <a:gridCol w="1186800"/>
                <a:gridCol w="1718075"/>
              </a:tblGrid>
              <a:tr h="5234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No.</a:t>
                      </a:r>
                      <a:endParaRPr/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</a:t>
                      </a:r>
                      <a:endParaRPr/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Fine Tuning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Transfer</a:t>
                      </a:r>
                      <a:r>
                        <a:rPr lang="en-ID"/>
                        <a:t> Learning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</a:tr>
              <a:tr h="668150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Epoch (early </a:t>
                      </a:r>
                      <a:r>
                        <a:rPr lang="en-ID"/>
                        <a:t>stopping</a:t>
                      </a:r>
                      <a:r>
                        <a:rPr lang="en-ID"/>
                        <a:t>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Validation Acc</a:t>
                      </a:r>
                      <a:r>
                        <a:rPr lang="en-ID"/>
                        <a:t>uracy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Training </a:t>
                      </a:r>
                      <a:r>
                        <a:rPr lang="en-ID"/>
                        <a:t>Time(s)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Epoch (early stopping)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ID">
                          <a:solidFill>
                            <a:schemeClr val="dk1"/>
                          </a:solidFill>
                        </a:rPr>
                        <a:t>Validation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ID">
                          <a:solidFill>
                            <a:schemeClr val="dk1"/>
                          </a:solidFill>
                        </a:rPr>
                        <a:t>Training Time(s)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85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VGG-19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17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D"/>
                        <a:t>97.25 %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1123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89.62 %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933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85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2.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VGG-16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ID"/>
                        <a:t>13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>
                          <a:solidFill>
                            <a:schemeClr val="dk1"/>
                          </a:solidFill>
                        </a:rPr>
                        <a:t>97.00 %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808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89.50 %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771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6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3.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ResNet-101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19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95.87 %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ID"/>
                        <a:t>1922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62.75 %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480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85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4.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ResNet-50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16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>
                          <a:solidFill>
                            <a:schemeClr val="dk1"/>
                          </a:solidFill>
                        </a:rPr>
                        <a:t>97.00 %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1088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25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65.12 %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1368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1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5.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GoogleNet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15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97.12 %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830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ID">
                          <a:solidFill>
                            <a:schemeClr val="dk1"/>
                          </a:solidFill>
                        </a:rPr>
                        <a:t>91.12 %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1083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7" name="Google Shape;207;p8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8"/>
          <p:cNvSpPr txBox="1"/>
          <p:nvPr/>
        </p:nvSpPr>
        <p:spPr>
          <a:xfrm>
            <a:off x="125895" y="143966"/>
            <a:ext cx="60960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0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Results</a:t>
            </a:r>
            <a:endParaRPr/>
          </a:p>
        </p:txBody>
      </p:sp>
      <p:sp>
        <p:nvSpPr>
          <p:cNvPr id="209" name="Google Shape;209;p8"/>
          <p:cNvSpPr txBox="1"/>
          <p:nvPr/>
        </p:nvSpPr>
        <p:spPr>
          <a:xfrm>
            <a:off x="785400" y="1385825"/>
            <a:ext cx="2902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500">
                <a:solidFill>
                  <a:srgbClr val="3F3F3F"/>
                </a:solidFill>
                <a:highlight>
                  <a:srgbClr val="FFE599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TEST RESULTS</a:t>
            </a:r>
            <a:endParaRPr b="1" sz="2500">
              <a:solidFill>
                <a:srgbClr val="3F3F3F"/>
              </a:solidFill>
              <a:highlight>
                <a:srgbClr val="FFE599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10" name="Google Shape;21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00" y="2243526"/>
            <a:ext cx="5675301" cy="3368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900" y="2164750"/>
            <a:ext cx="5808026" cy="344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6091433e5b_6_26"/>
          <p:cNvSpPr txBox="1"/>
          <p:nvPr/>
        </p:nvSpPr>
        <p:spPr>
          <a:xfrm>
            <a:off x="2511425" y="2313000"/>
            <a:ext cx="3000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chemeClr val="dk1"/>
                </a:solidFill>
                <a:highlight>
                  <a:srgbClr val="CFE2F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Fine Tuning</a:t>
            </a:r>
            <a:r>
              <a:rPr b="1" lang="en-ID" sz="1900">
                <a:solidFill>
                  <a:srgbClr val="3F3F3F"/>
                </a:solidFill>
                <a:highlight>
                  <a:srgbClr val="CFE2F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 :</a:t>
            </a:r>
            <a:endParaRPr b="1" sz="1900">
              <a:solidFill>
                <a:srgbClr val="3F3F3F"/>
              </a:solidFill>
              <a:highlight>
                <a:srgbClr val="CFE2F3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highlight>
                  <a:srgbClr val="FCE5CD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VGG19 : 12 s</a:t>
            </a:r>
            <a:endParaRPr sz="1900">
              <a:solidFill>
                <a:srgbClr val="3F3F3F"/>
              </a:solidFill>
              <a:highlight>
                <a:srgbClr val="FCE5CD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highlight>
                  <a:srgbClr val="FCE5CD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VGG16 : 12 s</a:t>
            </a:r>
            <a:endParaRPr sz="1900">
              <a:solidFill>
                <a:srgbClr val="3F3F3F"/>
              </a:solidFill>
              <a:highlight>
                <a:srgbClr val="FCE5CD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ResNet50: 13 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highlight>
                  <a:srgbClr val="FCE5CD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ResNet101: 12 s</a:t>
            </a:r>
            <a:endParaRPr sz="1900">
              <a:solidFill>
                <a:srgbClr val="3F3F3F"/>
              </a:solidFill>
              <a:highlight>
                <a:srgbClr val="FCE5CD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GoogleNet: 14s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7" name="Google Shape;217;g26091433e5b_6_26"/>
          <p:cNvSpPr txBox="1"/>
          <p:nvPr/>
        </p:nvSpPr>
        <p:spPr>
          <a:xfrm>
            <a:off x="6680575" y="2313000"/>
            <a:ext cx="3000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highlight>
                  <a:srgbClr val="CFE2F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Transfer Learning </a:t>
            </a:r>
            <a:r>
              <a:rPr b="1" lang="en-ID" sz="1900">
                <a:solidFill>
                  <a:srgbClr val="3F3F3F"/>
                </a:solidFill>
                <a:highlight>
                  <a:srgbClr val="CFE2F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 :</a:t>
            </a:r>
            <a:endParaRPr b="1" sz="1900">
              <a:solidFill>
                <a:srgbClr val="3F3F3F"/>
              </a:solidFill>
              <a:highlight>
                <a:srgbClr val="CFE2F3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VGG19 : 17 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VGG16 : 15 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ResNet50: 14 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ResNet101: 13 s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900"/>
              <a:buFont typeface="Libre Franklin"/>
              <a:buAutoNum type="arabicPeriod"/>
            </a:pPr>
            <a:r>
              <a:rPr lang="en-ID" sz="1900">
                <a:solidFill>
                  <a:srgbClr val="3F3F3F"/>
                </a:solidFill>
                <a:highlight>
                  <a:srgbClr val="FCE5CD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GoogleNet: 12s</a:t>
            </a:r>
            <a:endParaRPr sz="1900">
              <a:solidFill>
                <a:srgbClr val="3F3F3F"/>
              </a:solidFill>
              <a:highlight>
                <a:srgbClr val="FCE5CD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218" name="Google Shape;218;g26091433e5b_6_26"/>
          <p:cNvCxnSpPr/>
          <p:nvPr/>
        </p:nvCxnSpPr>
        <p:spPr>
          <a:xfrm>
            <a:off x="480391" y="9574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g26091433e5b_6_26"/>
          <p:cNvSpPr txBox="1"/>
          <p:nvPr/>
        </p:nvSpPr>
        <p:spPr>
          <a:xfrm>
            <a:off x="583100" y="372571"/>
            <a:ext cx="60960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lang="en-ID" sz="32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Inference Time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g29988e9d12d_1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325" y="793363"/>
            <a:ext cx="5143351" cy="5271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g29988e9d12d_12_0"/>
          <p:cNvCxnSpPr/>
          <p:nvPr/>
        </p:nvCxnSpPr>
        <p:spPr>
          <a:xfrm>
            <a:off x="480391" y="6526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6" name="Google Shape;226;g29988e9d12d_12_0"/>
          <p:cNvSpPr txBox="1"/>
          <p:nvPr/>
        </p:nvSpPr>
        <p:spPr>
          <a:xfrm>
            <a:off x="583100" y="67775"/>
            <a:ext cx="105747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lang="en-ID" sz="32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Prediction Results on Test Data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26091433e5b_6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00" y="1184075"/>
            <a:ext cx="11105399" cy="48661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g26091433e5b_6_38"/>
          <p:cNvCxnSpPr/>
          <p:nvPr/>
        </p:nvCxnSpPr>
        <p:spPr>
          <a:xfrm>
            <a:off x="480391" y="9574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3" name="Google Shape;233;g26091433e5b_6_38"/>
          <p:cNvSpPr txBox="1"/>
          <p:nvPr/>
        </p:nvSpPr>
        <p:spPr>
          <a:xfrm>
            <a:off x="583100" y="372575"/>
            <a:ext cx="99588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lang="en-ID" sz="32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Real World Application (Deployment)</a:t>
            </a:r>
            <a:endParaRPr/>
          </a:p>
        </p:txBody>
      </p:sp>
      <p:pic>
        <p:nvPicPr>
          <p:cNvPr id="234" name="Google Shape;234;g26091433e5b_6_38"/>
          <p:cNvPicPr preferRelativeResize="0"/>
          <p:nvPr/>
        </p:nvPicPr>
        <p:blipFill rotWithShape="1">
          <a:blip r:embed="rId4">
            <a:alphaModFix/>
          </a:blip>
          <a:srcRect b="17854" l="11188" r="12754" t="13525"/>
          <a:stretch/>
        </p:blipFill>
        <p:spPr>
          <a:xfrm>
            <a:off x="6062550" y="3179275"/>
            <a:ext cx="1184175" cy="106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26091433e5b_6_38"/>
          <p:cNvSpPr txBox="1"/>
          <p:nvPr/>
        </p:nvSpPr>
        <p:spPr>
          <a:xfrm>
            <a:off x="7419525" y="2994025"/>
            <a:ext cx="36243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3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Deploy using </a:t>
            </a:r>
            <a:r>
              <a:rPr b="1" lang="en-ID" sz="2300">
                <a:solidFill>
                  <a:schemeClr val="dk1"/>
                </a:solidFill>
                <a:highlight>
                  <a:srgbClr val="D0E0E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Gradio</a:t>
            </a:r>
            <a:r>
              <a:rPr b="1" lang="en-ID" sz="23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b="1" lang="en-ID" sz="23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in </a:t>
            </a:r>
            <a:r>
              <a:rPr b="1" lang="en-ID" sz="2300">
                <a:solidFill>
                  <a:schemeClr val="dk1"/>
                </a:solidFill>
                <a:highlight>
                  <a:srgbClr val="D9EAD3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HuggingFace</a:t>
            </a:r>
            <a:endParaRPr b="1" sz="2300">
              <a:solidFill>
                <a:schemeClr val="dk1"/>
              </a:solidFill>
              <a:highlight>
                <a:srgbClr val="D9EAD3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36" name="Google Shape;236;g26091433e5b_6_38"/>
          <p:cNvSpPr txBox="1"/>
          <p:nvPr/>
        </p:nvSpPr>
        <p:spPr>
          <a:xfrm>
            <a:off x="7419525" y="3907075"/>
            <a:ext cx="3318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 u="sng">
                <a:solidFill>
                  <a:schemeClr val="hlink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https://s.id/GenderRecog</a:t>
            </a:r>
            <a:endParaRPr b="1" sz="2200"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1" name="Google Shape;241;p9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2" name="Google Shape;242;p9"/>
          <p:cNvSpPr txBox="1"/>
          <p:nvPr/>
        </p:nvSpPr>
        <p:spPr>
          <a:xfrm>
            <a:off x="354495" y="143966"/>
            <a:ext cx="60960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0" i="0" lang="en-ID" sz="3200" u="none" cap="none" strike="noStrike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Future Improvements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3" name="Google Shape;243;p9"/>
          <p:cNvSpPr txBox="1"/>
          <p:nvPr/>
        </p:nvSpPr>
        <p:spPr>
          <a:xfrm>
            <a:off x="369275" y="1089975"/>
            <a:ext cx="10145100" cy="48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Untuk perbaikan di masa mendatang, kami memiliki</a:t>
            </a:r>
            <a:endParaRPr b="1"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beberapa saran :</a:t>
            </a:r>
            <a:endParaRPr b="1"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-"/>
            </a:pP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Variasi dataset dapat ditambah seperti perempuan yang mengenakan hijab karena model 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seringkali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salah dalam memprediksi gambar 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perempuan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berhijab sebagai laki-laki (“Male”)</a:t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-"/>
            </a:pP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Memperbanyak gambar wanita dengan bentuk rambut laki-laki</a:t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-"/>
            </a:pP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Mencoba beberapa hyperparameter lain untuk menghasilkan hasil training yang lebih optimal</a:t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-"/>
            </a:pP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Melakukan proses augmentasi berupa perubahan highlight dan kontras agar model dapat bekerja pada ruangan yang minim cahaya dengan lebih baik</a:t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Char char="-"/>
            </a:pP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Alangkah lebih baik pelatihan menggunakan GPUs 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yang</a:t>
            </a:r>
            <a:r>
              <a:rPr lang="en-ID" sz="1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lebih mumpuni agar mempercepat waktu training dan efisiensi waktu dalam pengembangan</a:t>
            </a:r>
            <a:endParaRPr sz="18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8" name="Google Shape;248;p10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p10"/>
          <p:cNvSpPr txBox="1"/>
          <p:nvPr/>
        </p:nvSpPr>
        <p:spPr>
          <a:xfrm>
            <a:off x="125895" y="143966"/>
            <a:ext cx="60960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0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Conclusion</a:t>
            </a:r>
            <a:endParaRPr/>
          </a:p>
        </p:txBody>
      </p:sp>
      <p:sp>
        <p:nvSpPr>
          <p:cNvPr id="250" name="Google Shape;250;p10"/>
          <p:cNvSpPr txBox="1"/>
          <p:nvPr/>
        </p:nvSpPr>
        <p:spPr>
          <a:xfrm>
            <a:off x="412625" y="1594725"/>
            <a:ext cx="91416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500"/>
              <a:buFont typeface="Libre Franklin"/>
              <a:buChar char="-"/>
            </a:pPr>
            <a:r>
              <a:rPr lang="en-ID" sz="25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Terdapat 2 model terbaik yaitu ResNet50 dan ResNet101</a:t>
            </a:r>
            <a:endParaRPr sz="25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500"/>
              <a:buFont typeface="Libre Franklin"/>
              <a:buChar char="-"/>
            </a:pPr>
            <a:r>
              <a:rPr lang="en-ID" sz="25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Hal ini dikarenakan kedua model tersebut memiliki akurasi di atas 97% dengan selisih hanya 0.10 % saja</a:t>
            </a:r>
            <a:endParaRPr sz="25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500"/>
              <a:buFont typeface="Libre Franklin"/>
              <a:buChar char="-"/>
            </a:pPr>
            <a:r>
              <a:rPr lang="en-ID" sz="25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Selisih inference time (Per 32 batch)  kedua tersebut hanya 1 detik dengan ResNet50 13 s dan ResNet101 12 s</a:t>
            </a:r>
            <a:endParaRPr sz="25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/>
          <p:nvPr>
            <p:ph type="title"/>
          </p:nvPr>
        </p:nvSpPr>
        <p:spPr>
          <a:xfrm>
            <a:off x="888025" y="1189775"/>
            <a:ext cx="29091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Bookman Old Style"/>
              <a:buNone/>
            </a:pPr>
            <a:r>
              <a:rPr b="1" lang="en-ID" sz="5400"/>
              <a:t>Outline</a:t>
            </a:r>
            <a:endParaRPr b="1" sz="5400"/>
          </a:p>
        </p:txBody>
      </p:sp>
      <p:sp>
        <p:nvSpPr>
          <p:cNvPr id="108" name="Google Shape;108;p2"/>
          <p:cNvSpPr txBox="1"/>
          <p:nvPr>
            <p:ph idx="1" type="body"/>
          </p:nvPr>
        </p:nvSpPr>
        <p:spPr>
          <a:xfrm>
            <a:off x="5896625" y="1103850"/>
            <a:ext cx="4735200" cy="46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463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Background &amp; Problem Statement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Objective &amp; Scope</a:t>
            </a:r>
            <a:endParaRPr sz="21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Timeline </a:t>
            </a:r>
            <a:endParaRPr sz="21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Data Collection &amp; Preparation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Model Development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Training &amp; Optimization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Results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Future Improvement</a:t>
            </a:r>
            <a:endParaRPr sz="2000"/>
          </a:p>
          <a:p>
            <a:pPr indent="-463550" lvl="0" marL="457200" rtl="0" algn="l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2100"/>
              <a:buAutoNum type="arabicPeriod"/>
            </a:pPr>
            <a:r>
              <a:rPr lang="en-ID" sz="2100"/>
              <a:t>Conclusion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/>
        </p:nvSpPr>
        <p:spPr>
          <a:xfrm>
            <a:off x="506025" y="290650"/>
            <a:ext cx="107511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lang="en-ID" sz="27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Background</a:t>
            </a:r>
            <a:r>
              <a:rPr b="1" lang="en-ID" sz="27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&amp; Problem Statement</a:t>
            </a:r>
            <a:endParaRPr b="1" sz="2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t/>
            </a:r>
            <a:endParaRPr b="1" sz="2700" u="sng">
              <a:solidFill>
                <a:srgbClr val="3F3F3F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cxnSp>
        <p:nvCxnSpPr>
          <p:cNvPr id="114" name="Google Shape;114;p3"/>
          <p:cNvCxnSpPr/>
          <p:nvPr/>
        </p:nvCxnSpPr>
        <p:spPr>
          <a:xfrm>
            <a:off x="251791" y="8812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3"/>
          <p:cNvSpPr txBox="1"/>
          <p:nvPr/>
        </p:nvSpPr>
        <p:spPr>
          <a:xfrm>
            <a:off x="251800" y="1326000"/>
            <a:ext cx="7159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Background</a:t>
            </a:r>
            <a:endParaRPr b="1" sz="17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</a:pP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Dalam era digital ini,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analisis data semakin mendalam dan kompleks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Salah satu bidang yang mengalami perkembangan pesat adalah pemodelan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deep learning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yang telah membuktikan ke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berhasil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annya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dalam berbagai tugas, termasuk klasifikasi gender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</a:pP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Identifikasi gender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dari data pengguna menjadi semakin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penting dalam berbagai konteks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mulai dari pemasaran hingga pengembangan produk yang disesuaikan. 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</a:pP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Pemodelan deep learning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menawarkan pendekatan yang kuat dan adaptif untuk mengatasi tantangan ini, memungkinkan sistem untuk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belajar pola yang kompleks dan non-linear dari data yang besar dan bervariasi.</a:t>
            </a:r>
            <a:endParaRPr b="1"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16" name="Google Shape;11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7850" y="-12"/>
            <a:ext cx="4284150" cy="639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091433e5b_32_0"/>
          <p:cNvSpPr txBox="1"/>
          <p:nvPr/>
        </p:nvSpPr>
        <p:spPr>
          <a:xfrm>
            <a:off x="4567375" y="290650"/>
            <a:ext cx="68295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lang="en-ID" sz="27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Background &amp; Problem Statement</a:t>
            </a:r>
            <a:endParaRPr b="1" sz="2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t/>
            </a:r>
            <a:endParaRPr b="1" sz="2700" u="sng">
              <a:solidFill>
                <a:srgbClr val="3F3F3F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cxnSp>
        <p:nvCxnSpPr>
          <p:cNvPr id="122" name="Google Shape;122;g26091433e5b_32_0"/>
          <p:cNvCxnSpPr/>
          <p:nvPr/>
        </p:nvCxnSpPr>
        <p:spPr>
          <a:xfrm>
            <a:off x="4350600" y="862400"/>
            <a:ext cx="7158900" cy="1890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g26091433e5b_32_0"/>
          <p:cNvSpPr txBox="1"/>
          <p:nvPr/>
        </p:nvSpPr>
        <p:spPr>
          <a:xfrm>
            <a:off x="4363475" y="1855501"/>
            <a:ext cx="7118100" cy="29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D"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Problem Statement</a:t>
            </a:r>
            <a:endParaRPr b="1" sz="17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</a:pP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Pemodelan deep learning menjanjikan solusi kuat untuk klasifikasi gender, namun menghadapi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tantangan ketidakpastian representasi gender dan ketidakseimbangan dataset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Variasi budaya/ras cukup sulit untuk diatasi, sementara ketidakseimbangan dataset dapat menyebabkan bias. 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</a:pP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Dalam presentasi ini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kita akan eksplorasi upaya untuk mencapai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klasifikasi gender</a:t>
            </a:r>
            <a:r>
              <a:rPr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yang lebih akurat </a:t>
            </a:r>
            <a:r>
              <a:rPr b="1" lang="en-ID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melalui pemodelan deep learning.</a:t>
            </a:r>
            <a:endParaRPr b="1"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24" name="Google Shape;124;g26091433e5b_32_0"/>
          <p:cNvPicPr preferRelativeResize="0"/>
          <p:nvPr/>
        </p:nvPicPr>
        <p:blipFill rotWithShape="1">
          <a:blip r:embed="rId3">
            <a:alphaModFix/>
          </a:blip>
          <a:srcRect b="0" l="43876" r="4878" t="0"/>
          <a:stretch/>
        </p:blipFill>
        <p:spPr>
          <a:xfrm>
            <a:off x="0" y="0"/>
            <a:ext cx="4157526" cy="641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 txBox="1"/>
          <p:nvPr/>
        </p:nvSpPr>
        <p:spPr>
          <a:xfrm>
            <a:off x="6838126" y="310525"/>
            <a:ext cx="53538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i="0" lang="en-ID" sz="3200" u="sng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Objectives &amp; Scope</a:t>
            </a:r>
            <a:endParaRPr b="1"/>
          </a:p>
        </p:txBody>
      </p:sp>
      <p:pic>
        <p:nvPicPr>
          <p:cNvPr descr="Papan Panah Gambar PNG | File Vektor Dan PSD | Unduh Gratis Di Pngtree" id="130" name="Google Shape;13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9360"/>
            <a:ext cx="5976730" cy="597673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/>
          <p:nvPr/>
        </p:nvSpPr>
        <p:spPr>
          <a:xfrm>
            <a:off x="6838121" y="1567070"/>
            <a:ext cx="39360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⮚"/>
            </a:pPr>
            <a:r>
              <a:rPr b="1" i="0" lang="en-ID" sz="18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Objectives</a:t>
            </a:r>
            <a:endParaRPr b="1"/>
          </a:p>
        </p:txBody>
      </p:sp>
      <p:sp>
        <p:nvSpPr>
          <p:cNvPr id="132" name="Google Shape;132;p4"/>
          <p:cNvSpPr txBox="1"/>
          <p:nvPr/>
        </p:nvSpPr>
        <p:spPr>
          <a:xfrm>
            <a:off x="7308575" y="1920050"/>
            <a:ext cx="4512900" cy="14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Bookman Old Style"/>
              <a:buNone/>
            </a:pPr>
            <a:r>
              <a:rPr i="0" lang="en-ID" sz="16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Melakukan eksperimen pengenalan wajah menggunakan </a:t>
            </a:r>
            <a:r>
              <a:rPr b="1" i="0" lang="en-ID" sz="16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algoritma VGG-19, VGG-16.,  ResNet-50, ResNet-1</a:t>
            </a:r>
            <a:r>
              <a:rPr b="1"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01 </a:t>
            </a:r>
            <a:r>
              <a:rPr b="1" i="0" lang="en-ID" sz="16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dan GoogleNet</a:t>
            </a:r>
            <a:endParaRPr b="1" i="0" sz="1600" u="none" cap="none" strike="noStrike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6838121" y="3657600"/>
            <a:ext cx="39360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⮚"/>
            </a:pPr>
            <a:r>
              <a:rPr b="1" i="0" lang="en-ID" sz="18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Scope</a:t>
            </a:r>
            <a:endParaRPr b="1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7308574" y="4019173"/>
            <a:ext cx="3936000" cy="14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Bookman Old Style"/>
              <a:buNone/>
            </a:pPr>
            <a:r>
              <a:rPr i="0" lang="en-ID" sz="16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Output akhir ialah mengevaluasi dan membandingkan algoritma terbaik 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0275fdcce_0_8"/>
          <p:cNvSpPr txBox="1"/>
          <p:nvPr/>
        </p:nvSpPr>
        <p:spPr>
          <a:xfrm>
            <a:off x="125895" y="143966"/>
            <a:ext cx="60960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lang="en-ID" sz="32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Timeline</a:t>
            </a:r>
            <a:endParaRPr b="1"/>
          </a:p>
        </p:txBody>
      </p:sp>
      <p:cxnSp>
        <p:nvCxnSpPr>
          <p:cNvPr id="140" name="Google Shape;140;g260275fdcce_0_8"/>
          <p:cNvCxnSpPr/>
          <p:nvPr/>
        </p:nvCxnSpPr>
        <p:spPr>
          <a:xfrm>
            <a:off x="251791" y="7288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141" name="Google Shape;141;g260275fdcce_0_8"/>
          <p:cNvGraphicFramePr/>
          <p:nvPr/>
        </p:nvGraphicFramePr>
        <p:xfrm>
          <a:off x="97350" y="93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{492A058F-293C-41ED-889C-F5A64D81EA4A}</a:tableStyleId>
              </a:tblPr>
              <a:tblGrid>
                <a:gridCol w="2044575"/>
                <a:gridCol w="711900"/>
                <a:gridCol w="636225"/>
                <a:gridCol w="617375"/>
                <a:gridCol w="636275"/>
                <a:gridCol w="636200"/>
                <a:gridCol w="617200"/>
                <a:gridCol w="673975"/>
                <a:gridCol w="598225"/>
                <a:gridCol w="655275"/>
                <a:gridCol w="617375"/>
                <a:gridCol w="598225"/>
                <a:gridCol w="636250"/>
                <a:gridCol w="611050"/>
                <a:gridCol w="642575"/>
                <a:gridCol w="1064600"/>
              </a:tblGrid>
              <a:tr h="381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Activity</a:t>
                      </a:r>
                      <a:endParaRPr/>
                    </a:p>
                  </a:txBody>
                  <a:tcPr marT="91425" marB="91425" marR="91425" marL="91425"/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Week I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  <a:tc hMerge="1"/>
                <a:tc hMerge="1"/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Week II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  <a:tc hMerge="1"/>
                <a:tc hMerge="1"/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200"/>
                        <a:t>PIC / Responsible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28-Oct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29-Oct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30-Oct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31-Oct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01-Nov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02-Nov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03-Nov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04-Nov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05-Nov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06-Nov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07-Nov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08-Nov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09-Nov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000"/>
                        <a:t>10-Nov</a:t>
                      </a:r>
                      <a:endParaRPr sz="1000"/>
                    </a:p>
                  </a:txBody>
                  <a:tcPr marT="91425" marB="91425" marR="91425" marL="91425"/>
                </a:tc>
                <a:tc v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Data Cleaning and Storing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Aji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Data analytics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All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Build Augmentation and Interpreted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All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 Building (VGG19)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Aji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 Building (VGG16)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Wahyu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 Building (ResNet50)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Nadya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 Building (ResNet101)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Aji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Model Building (GoogleNet)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Yurixa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Evaluation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All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Making PPT / Report</a:t>
                      </a:r>
                      <a:endParaRPr/>
                    </a:p>
                  </a:txBody>
                  <a:tcPr marT="19050" marB="1905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/>
                        <a:t>All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5"/>
          <p:cNvCxnSpPr/>
          <p:nvPr/>
        </p:nvCxnSpPr>
        <p:spPr>
          <a:xfrm>
            <a:off x="251791" y="728870"/>
            <a:ext cx="11105322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7" name="Google Shape;147;p5"/>
          <p:cNvSpPr txBox="1"/>
          <p:nvPr/>
        </p:nvSpPr>
        <p:spPr>
          <a:xfrm>
            <a:off x="125901" y="143975"/>
            <a:ext cx="7336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Data collection &amp; Preparation</a:t>
            </a:r>
            <a:endParaRPr b="1"/>
          </a:p>
        </p:txBody>
      </p:sp>
      <p:pic>
        <p:nvPicPr>
          <p:cNvPr id="148" name="Google Shape;14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750" y="2079675"/>
            <a:ext cx="4647375" cy="364578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5"/>
          <p:cNvSpPr txBox="1"/>
          <p:nvPr/>
        </p:nvSpPr>
        <p:spPr>
          <a:xfrm>
            <a:off x="6709775" y="1637125"/>
            <a:ext cx="4739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5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Distribusi kelas pada Dataset yang diproses</a:t>
            </a:r>
            <a:endParaRPr b="1" sz="15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50" name="Google Shape;15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350" y="1197300"/>
            <a:ext cx="2062725" cy="128044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"/>
          <p:cNvSpPr txBox="1"/>
          <p:nvPr/>
        </p:nvSpPr>
        <p:spPr>
          <a:xfrm>
            <a:off x="3200776" y="1400575"/>
            <a:ext cx="3138600" cy="8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Dataset diambil dari </a:t>
            </a:r>
            <a:r>
              <a:rPr lang="en-ID" sz="1600" u="sng">
                <a:solidFill>
                  <a:schemeClr val="hlink"/>
                </a:solidFill>
                <a:latin typeface="Libre Franklin"/>
                <a:ea typeface="Libre Franklin"/>
                <a:cs typeface="Libre Franklin"/>
                <a:sym typeface="Libre Franklin"/>
                <a:hlinkClick r:id="rId5"/>
              </a:rPr>
              <a:t>CelebA </a:t>
            </a: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(Celebrity Faces Attributes)</a:t>
            </a:r>
            <a:endParaRPr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2" name="Google Shape;152;p5"/>
          <p:cNvSpPr txBox="1"/>
          <p:nvPr/>
        </p:nvSpPr>
        <p:spPr>
          <a:xfrm>
            <a:off x="720800" y="2862300"/>
            <a:ext cx="56184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Format Data</a:t>
            </a:r>
            <a:endParaRPr b="1"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Libre Franklin"/>
              <a:buChar char="●"/>
            </a:pP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Dataset merupakan </a:t>
            </a: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kumpulan data gambar wajah selebriti yang terdiri dari 200 ribu gambar wajah dari</a:t>
            </a:r>
            <a:endParaRPr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lebih dari 10 ribu selebriti yang berbeda, dengan 40 list attribute</a:t>
            </a:r>
            <a:endParaRPr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Pemihan Attribute </a:t>
            </a:r>
            <a:endParaRPr b="1"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Libre Franklin"/>
              <a:buChar char="●"/>
            </a:pPr>
            <a:r>
              <a:rPr lang="en-ID" sz="16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Dalam pemrosesan kami menyaring data sebanyak 5000 gambar dengan attribute ‘Male’ yang merepresentasikan kelas Male dan Female.</a:t>
            </a:r>
            <a:endParaRPr sz="16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g26091433e5b_2_3"/>
          <p:cNvCxnSpPr/>
          <p:nvPr/>
        </p:nvCxnSpPr>
        <p:spPr>
          <a:xfrm>
            <a:off x="251791" y="7288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" name="Google Shape;158;g26091433e5b_2_3"/>
          <p:cNvSpPr txBox="1"/>
          <p:nvPr/>
        </p:nvSpPr>
        <p:spPr>
          <a:xfrm>
            <a:off x="125901" y="143975"/>
            <a:ext cx="67467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i="0" lang="en-ID" sz="3200" u="none" cap="none" strike="noStrike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Data collection &amp; Preparation</a:t>
            </a:r>
            <a:endParaRPr b="1"/>
          </a:p>
        </p:txBody>
      </p:sp>
      <p:grpSp>
        <p:nvGrpSpPr>
          <p:cNvPr id="159" name="Google Shape;159;g26091433e5b_2_3"/>
          <p:cNvGrpSpPr/>
          <p:nvPr/>
        </p:nvGrpSpPr>
        <p:grpSpPr>
          <a:xfrm>
            <a:off x="517725" y="2616725"/>
            <a:ext cx="5704125" cy="2305850"/>
            <a:chOff x="1011150" y="2134800"/>
            <a:chExt cx="5704125" cy="2305850"/>
          </a:xfrm>
        </p:grpSpPr>
        <p:sp>
          <p:nvSpPr>
            <p:cNvPr id="160" name="Google Shape;160;g26091433e5b_2_3"/>
            <p:cNvSpPr/>
            <p:nvPr/>
          </p:nvSpPr>
          <p:spPr>
            <a:xfrm>
              <a:off x="1011150" y="2874625"/>
              <a:ext cx="1966800" cy="826200"/>
            </a:xfrm>
            <a:prstGeom prst="rect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CelebA Dataset</a:t>
              </a:r>
              <a:endParaRPr b="1">
                <a:latin typeface="Libre Franklin"/>
                <a:ea typeface="Libre Franklin"/>
                <a:cs typeface="Libre Franklin"/>
                <a:sym typeface="Libre Frankl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>
                  <a:latin typeface="Libre Franklin"/>
                  <a:ea typeface="Libre Franklin"/>
                  <a:cs typeface="Libre Franklin"/>
                  <a:sym typeface="Libre Franklin"/>
                </a:rPr>
                <a:t>(5000 Gambar)</a:t>
              </a: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1" name="Google Shape;161;g26091433e5b_2_3"/>
            <p:cNvSpPr/>
            <p:nvPr/>
          </p:nvSpPr>
          <p:spPr>
            <a:xfrm>
              <a:off x="3838575" y="2134800"/>
              <a:ext cx="2876700" cy="965400"/>
            </a:xfrm>
            <a:prstGeom prst="rect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80%</a:t>
              </a:r>
              <a:endParaRPr b="1">
                <a:latin typeface="Libre Franklin"/>
                <a:ea typeface="Libre Franklin"/>
                <a:cs typeface="Libre Franklin"/>
                <a:sym typeface="Libre Frankl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Data Training</a:t>
              </a:r>
              <a:endParaRPr b="1">
                <a:latin typeface="Libre Franklin"/>
                <a:ea typeface="Libre Franklin"/>
                <a:cs typeface="Libre Franklin"/>
                <a:sym typeface="Libre Frankl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>
                  <a:latin typeface="Libre Franklin"/>
                  <a:ea typeface="Libre Franklin"/>
                  <a:cs typeface="Libre Franklin"/>
                  <a:sym typeface="Libre Franklin"/>
                </a:rPr>
                <a:t>(</a:t>
              </a: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80% training</a:t>
              </a:r>
              <a:r>
                <a:rPr lang="en-ID">
                  <a:latin typeface="Libre Franklin"/>
                  <a:ea typeface="Libre Franklin"/>
                  <a:cs typeface="Libre Franklin"/>
                  <a:sym typeface="Libre Franklin"/>
                </a:rPr>
                <a:t> (3200 Gambar) &amp; </a:t>
              </a: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20% validasi</a:t>
              </a:r>
              <a:r>
                <a:rPr lang="en-ID">
                  <a:latin typeface="Libre Franklin"/>
                  <a:ea typeface="Libre Franklin"/>
                  <a:cs typeface="Libre Franklin"/>
                  <a:sym typeface="Libre Franklin"/>
                </a:rPr>
                <a:t> (800 Gambar)</a:t>
              </a: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2" name="Google Shape;162;g26091433e5b_2_3"/>
            <p:cNvSpPr/>
            <p:nvPr/>
          </p:nvSpPr>
          <p:spPr>
            <a:xfrm>
              <a:off x="3838575" y="3475250"/>
              <a:ext cx="2876700" cy="965400"/>
            </a:xfrm>
            <a:prstGeom prst="rect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20</a:t>
              </a: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%</a:t>
              </a:r>
              <a:endParaRPr b="1">
                <a:latin typeface="Libre Franklin"/>
                <a:ea typeface="Libre Franklin"/>
                <a:cs typeface="Libre Franklin"/>
                <a:sym typeface="Libre Frankl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ID">
                  <a:latin typeface="Libre Franklin"/>
                  <a:ea typeface="Libre Franklin"/>
                  <a:cs typeface="Libre Franklin"/>
                  <a:sym typeface="Libre Franklin"/>
                </a:rPr>
                <a:t>Data Testing</a:t>
              </a:r>
              <a:endParaRPr b="1">
                <a:latin typeface="Libre Franklin"/>
                <a:ea typeface="Libre Franklin"/>
                <a:cs typeface="Libre Franklin"/>
                <a:sym typeface="Libre Frankli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>
                  <a:latin typeface="Libre Franklin"/>
                  <a:ea typeface="Libre Franklin"/>
                  <a:cs typeface="Libre Franklin"/>
                  <a:sym typeface="Libre Franklin"/>
                </a:rPr>
                <a:t>(1000 Gambar)</a:t>
              </a: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cxnSp>
          <p:nvCxnSpPr>
            <p:cNvPr id="163" name="Google Shape;163;g26091433e5b_2_3"/>
            <p:cNvCxnSpPr>
              <a:stCxn id="160" idx="3"/>
              <a:endCxn id="161" idx="1"/>
            </p:cNvCxnSpPr>
            <p:nvPr/>
          </p:nvCxnSpPr>
          <p:spPr>
            <a:xfrm flipH="1" rot="10800000">
              <a:off x="2977950" y="2617525"/>
              <a:ext cx="860700" cy="670200"/>
            </a:xfrm>
            <a:prstGeom prst="bentConnector3">
              <a:avLst>
                <a:gd fmla="val 49996" name="adj1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64" name="Google Shape;164;g26091433e5b_2_3"/>
            <p:cNvCxnSpPr>
              <a:stCxn id="160" idx="3"/>
              <a:endCxn id="162" idx="1"/>
            </p:cNvCxnSpPr>
            <p:nvPr/>
          </p:nvCxnSpPr>
          <p:spPr>
            <a:xfrm>
              <a:off x="2977950" y="3287725"/>
              <a:ext cx="860700" cy="670200"/>
            </a:xfrm>
            <a:prstGeom prst="bentConnector3">
              <a:avLst>
                <a:gd fmla="val 49996" name="adj1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165" name="Google Shape;165;g26091433e5b_2_3"/>
          <p:cNvSpPr txBox="1"/>
          <p:nvPr/>
        </p:nvSpPr>
        <p:spPr>
          <a:xfrm>
            <a:off x="517688" y="1706825"/>
            <a:ext cx="5704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Data Splitting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66" name="Google Shape;166;g26091433e5b_2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6275" y="1489876"/>
            <a:ext cx="4340925" cy="439657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6091433e5b_2_3"/>
          <p:cNvSpPr txBox="1"/>
          <p:nvPr/>
        </p:nvSpPr>
        <p:spPr>
          <a:xfrm>
            <a:off x="7016272" y="870875"/>
            <a:ext cx="4341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Sample Images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2" name="Google Shape;172;g26091433e5b_2_23"/>
          <p:cNvCxnSpPr/>
          <p:nvPr/>
        </p:nvCxnSpPr>
        <p:spPr>
          <a:xfrm>
            <a:off x="251791" y="728870"/>
            <a:ext cx="11105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3" name="Google Shape;173;g26091433e5b_2_23"/>
          <p:cNvSpPr txBox="1"/>
          <p:nvPr/>
        </p:nvSpPr>
        <p:spPr>
          <a:xfrm>
            <a:off x="125901" y="143975"/>
            <a:ext cx="68121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rPr b="1" lang="en-ID" sz="3200">
                <a:solidFill>
                  <a:srgbClr val="3F3F3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Data collection &amp; Preparation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Bookman Old Style"/>
              <a:buNone/>
            </a:pPr>
            <a:r>
              <a:t/>
            </a:r>
            <a:endParaRPr b="1" sz="3200">
              <a:solidFill>
                <a:srgbClr val="3F3F3F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pic>
        <p:nvPicPr>
          <p:cNvPr id="174" name="Google Shape;174;g26091433e5b_2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000" y="851013"/>
            <a:ext cx="4901450" cy="51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26091433e5b_2_23"/>
          <p:cNvSpPr txBox="1"/>
          <p:nvPr/>
        </p:nvSpPr>
        <p:spPr>
          <a:xfrm>
            <a:off x="853675" y="1965600"/>
            <a:ext cx="4371000" cy="28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1900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Data Augmentation :</a:t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rescale=1.0 / 255 (Normalization)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rotation_range=20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width_shift_range=0.2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height_shift_range=0.2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horizontal_flip=True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AutoNum type="arabicPeriod"/>
            </a:pPr>
            <a:r>
              <a:rPr lang="en-ID" sz="1800">
                <a:solidFill>
                  <a:schemeClr val="dk1"/>
                </a:solidFill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validation_split=0.2</a:t>
            </a:r>
            <a:endParaRPr sz="1900">
              <a:solidFill>
                <a:srgbClr val="3F3F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RetrospectVTI">
  <a:themeElements>
    <a:clrScheme name="Custom 34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RetrospectVTI">
  <a:themeElements>
    <a:clrScheme name="Custom 4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36826"/>
      </a:accent1>
      <a:accent2>
        <a:srgbClr val="FB8E09"/>
      </a:accent2>
      <a:accent3>
        <a:srgbClr val="D48B32"/>
      </a:accent3>
      <a:accent4>
        <a:srgbClr val="E64823"/>
      </a:accent4>
      <a:accent5>
        <a:srgbClr val="FFCA08"/>
      </a:accent5>
      <a:accent6>
        <a:srgbClr val="AF695B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2023-10-30T13:42:13Z</dcterms:created>
  <dc:creator>Hp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